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senza titolo" id="{1FC08D54-E369-4008-A8E7-CBFE4416527A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369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8D"/>
    <a:srgbClr val="F0F0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014" autoAdjust="0"/>
    <p:restoredTop sz="94660"/>
  </p:normalViewPr>
  <p:slideViewPr>
    <p:cSldViewPr showGuides="1">
      <p:cViewPr varScale="1">
        <p:scale>
          <a:sx n="65" d="100"/>
          <a:sy n="65" d="100"/>
        </p:scale>
        <p:origin x="-2388" y="-126"/>
      </p:cViewPr>
      <p:guideLst>
        <p:guide orient="horz" pos="336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CCE5A-4B15-464F-B403-15FBEC0B1661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5953A-BD3D-47A7-B688-59D9AA705C8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1841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5953A-BD3D-47A7-B688-59D9AA705C8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22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3952" y="6058695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0380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6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480765" y="428169"/>
            <a:ext cx="1700927" cy="912269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7985" y="428169"/>
            <a:ext cx="4976786" cy="912269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3539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7621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162" y="6870481"/>
            <a:ext cx="6425724" cy="2123513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7162" y="4531647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3042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7983" y="2494758"/>
            <a:ext cx="3338857" cy="705610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7" cy="705610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7842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7984" y="2393284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7984" y="3390691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840212" y="2393284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7584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4739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5443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5623" y="425694"/>
            <a:ext cx="4226068" cy="912516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7986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4162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749" y="7484271"/>
            <a:ext cx="4535805" cy="883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199"/>
            </a:lvl1pPr>
            <a:lvl2pPr marL="457109" indent="0">
              <a:buNone/>
              <a:defRPr sz="2799"/>
            </a:lvl2pPr>
            <a:lvl3pPr marL="914217" indent="0">
              <a:buNone/>
              <a:defRPr sz="2400"/>
            </a:lvl3pPr>
            <a:lvl4pPr marL="1371326" indent="0">
              <a:buNone/>
              <a:defRPr sz="2000"/>
            </a:lvl4pPr>
            <a:lvl5pPr marL="1828434" indent="0">
              <a:buNone/>
              <a:defRPr sz="2000"/>
            </a:lvl5pPr>
            <a:lvl6pPr marL="2285543" indent="0">
              <a:buNone/>
              <a:defRPr sz="2000"/>
            </a:lvl6pPr>
            <a:lvl7pPr marL="2742651" indent="0">
              <a:buNone/>
              <a:defRPr sz="2000"/>
            </a:lvl7pPr>
            <a:lvl8pPr marL="3199760" indent="0">
              <a:buNone/>
              <a:defRPr sz="2000"/>
            </a:lvl8pPr>
            <a:lvl9pPr marL="365686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0280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7985" y="428169"/>
            <a:ext cx="6803708" cy="178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7985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7985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88ACC-27B0-4A53-8BDC-A77450C011C8}" type="datetimeFigureOut">
              <a:rPr lang="it-IT" smtClean="0"/>
              <a:pPr/>
              <a:t>01/03/2025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17769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A05E-B1DE-4090-A97D-8B15DA33EE7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023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17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1" indent="-342831" algn="l" defTabSz="914217" rtl="0" eaLnBrk="1" latinLnBrk="0" hangingPunct="1">
        <a:spcBef>
          <a:spcPct val="20000"/>
        </a:spcBef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801" indent="-285693" algn="l" defTabSz="914217" rtl="0" eaLnBrk="1" latinLnBrk="0" hangingPunct="1">
        <a:spcBef>
          <a:spcPct val="20000"/>
        </a:spcBef>
        <a:buFont typeface="Arial" panose="020B0604020202020204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1" indent="-228554" algn="l" defTabSz="91421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0" indent="-228554" algn="l" defTabSz="91421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9" indent="-228554" algn="l" defTabSz="91421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97" indent="-228554" algn="l" defTabSz="91421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6" indent="-228554" algn="l" defTabSz="91421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4" indent="-228554" algn="l" defTabSz="91421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23" indent="-228554" algn="l" defTabSz="91421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">
              <a:schemeClr val="accent4">
                <a:alpha val="31000"/>
                <a:lumMod val="0"/>
                <a:lumOff val="100000"/>
              </a:schemeClr>
            </a:gs>
            <a:gs pos="0">
              <a:schemeClr val="accent4">
                <a:lumMod val="45000"/>
                <a:lumOff val="55000"/>
              </a:schemeClr>
            </a:gs>
            <a:gs pos="0">
              <a:schemeClr val="accent1">
                <a:lumMod val="20000"/>
                <a:lumOff val="80000"/>
              </a:schemeClr>
            </a:gs>
            <a:gs pos="0">
              <a:schemeClr val="accent1">
                <a:lumMod val="20000"/>
                <a:lumOff val="80000"/>
              </a:schemeClr>
            </a:gs>
            <a:gs pos="75000">
              <a:schemeClr val="accent1">
                <a:lumMod val="20000"/>
                <a:lumOff val="80000"/>
              </a:schemeClr>
            </a:gs>
            <a:gs pos="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 descr="Arcimboldo.jpg"/>
          <p:cNvPicPr>
            <a:picLocks noChangeAspect="1"/>
          </p:cNvPicPr>
          <p:nvPr/>
        </p:nvPicPr>
        <p:blipFill>
          <a:blip r:embed="rId3" cstate="print">
            <a:lum bright="30000" contrast="-30000"/>
          </a:blip>
          <a:stretch>
            <a:fillRect/>
          </a:stretch>
        </p:blipFill>
        <p:spPr>
          <a:xfrm>
            <a:off x="0" y="4560088"/>
            <a:ext cx="2988000" cy="367331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2CF16D79-DA88-81DF-441A-84E95F9828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374345"/>
            <a:ext cx="7585860" cy="335280"/>
          </a:xfrm>
          <a:prstGeom prst="rect">
            <a:avLst/>
          </a:prstGeom>
          <a:effectLst>
            <a:outerShdw blurRad="50800" dist="254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6" name="Immagine 5" descr="Immagine che contiene testo, Carattere, logo, schermata&#10;&#10;Descrizione generata automaticamente">
            <a:extLst>
              <a:ext uri="{FF2B5EF4-FFF2-40B4-BE49-F238E27FC236}">
                <a16:creationId xmlns:a16="http://schemas.microsoft.com/office/drawing/2014/main" xmlns="" id="{6198A5C9-CB05-0345-188B-50767FA520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5388"/>
            <a:ext cx="7559675" cy="123748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B3F53075-DA66-53D0-9B36-74563115E9F9}"/>
              </a:ext>
            </a:extLst>
          </p:cNvPr>
          <p:cNvSpPr txBox="1"/>
          <p:nvPr/>
        </p:nvSpPr>
        <p:spPr>
          <a:xfrm>
            <a:off x="3887675" y="9484792"/>
            <a:ext cx="3672000" cy="861774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200" b="1" i="1" dirty="0" smtClean="0">
                <a:solidFill>
                  <a:srgbClr val="00338D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Mercoledì</a:t>
            </a:r>
            <a:r>
              <a:rPr lang="it-IT" sz="2400" b="1" i="1" dirty="0" smtClean="0">
                <a:solidFill>
                  <a:srgbClr val="00338D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b="1" i="1" dirty="0" smtClean="0">
                <a:solidFill>
                  <a:srgbClr val="00338D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 marzo 2025</a:t>
            </a:r>
            <a:br>
              <a:rPr lang="it-IT" sz="2800" b="1" i="1" dirty="0" smtClean="0">
                <a:solidFill>
                  <a:srgbClr val="00338D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200" b="1" i="1" dirty="0" smtClean="0">
                <a:solidFill>
                  <a:srgbClr val="00338D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ore 9.00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75E577B2-EC53-2BC1-8614-D02B45AEEB08}"/>
              </a:ext>
            </a:extLst>
          </p:cNvPr>
          <p:cNvSpPr/>
          <p:nvPr/>
        </p:nvSpPr>
        <p:spPr>
          <a:xfrm>
            <a:off x="0" y="1059626"/>
            <a:ext cx="2232000" cy="100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LIONS </a:t>
            </a:r>
            <a:r>
              <a:rPr lang="it-IT" sz="1600" b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CLUB</a:t>
            </a:r>
            <a:br>
              <a:rPr lang="it-IT" sz="1600" b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</a:br>
            <a:r>
              <a:rPr lang="it-IT" sz="1600" b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Palermo Normanna</a:t>
            </a:r>
          </a:p>
          <a:p>
            <a:pPr algn="ctr"/>
            <a:r>
              <a:rPr lang="it-IT" sz="1400" b="1" i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Presidente</a:t>
            </a:r>
            <a:br>
              <a:rPr lang="it-IT" sz="1400" b="1" i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</a:br>
            <a:r>
              <a:rPr lang="it-IT" sz="1400" b="1" i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Maria Valeria Torregrossa</a:t>
            </a:r>
          </a:p>
          <a:p>
            <a:pPr algn="r"/>
            <a:endParaRPr lang="it-IT" sz="1400" b="1" i="0" u="none" strike="noStrike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55179BF3-0922-9DB8-3EE0-13AF2D8528E8}"/>
              </a:ext>
            </a:extLst>
          </p:cNvPr>
          <p:cNvSpPr txBox="1"/>
          <p:nvPr/>
        </p:nvSpPr>
        <p:spPr>
          <a:xfrm>
            <a:off x="3617675" y="5301928"/>
            <a:ext cx="3348000" cy="830997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338D"/>
                </a:solidFill>
                <a:latin typeface="Times New Roman" pitchFamily="18" charset="0"/>
                <a:ea typeface="Roboto Bold Italics" charset="0"/>
                <a:cs typeface="Times New Roman" pitchFamily="18" charset="0"/>
              </a:rPr>
              <a:t>“Dieta Mediterranea” e sostenibilità ambientale</a:t>
            </a:r>
            <a:endParaRPr lang="it-IT" sz="2400" b="1" dirty="0">
              <a:solidFill>
                <a:srgbClr val="00338D"/>
              </a:solidFill>
              <a:latin typeface="Times New Roman" pitchFamily="18" charset="0"/>
              <a:ea typeface="Roboto Bold Italics" charset="0"/>
              <a:cs typeface="Times New Roman" pitchFamily="18" charset="0"/>
            </a:endParaRPr>
          </a:p>
        </p:txBody>
      </p:sp>
      <p:sp>
        <p:nvSpPr>
          <p:cNvPr id="19" name="CasellaDiTesto 5">
            <a:extLst>
              <a:ext uri="{FF2B5EF4-FFF2-40B4-BE49-F238E27FC236}">
                <a16:creationId xmlns:lc="http://schemas.openxmlformats.org/drawingml/2006/lockedCanvas" xmlns="" xmlns:a16="http://schemas.microsoft.com/office/drawing/2014/main" id="{F5A8D37E-3494-7884-31E4-3C0C0D491AFB}"/>
              </a:ext>
            </a:extLst>
          </p:cNvPr>
          <p:cNvSpPr txBox="1"/>
          <p:nvPr/>
        </p:nvSpPr>
        <p:spPr>
          <a:xfrm>
            <a:off x="3455675" y="6159184"/>
            <a:ext cx="3672000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b="1" i="1" dirty="0" smtClean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Dott. Maurizio </a:t>
            </a:r>
            <a:r>
              <a:rPr lang="it-IT" sz="2400" b="1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Guardia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xmlns="" id="{75E577B2-EC53-2BC1-8614-D02B45AEEB08}"/>
              </a:ext>
            </a:extLst>
          </p:cNvPr>
          <p:cNvSpPr/>
          <p:nvPr/>
        </p:nvSpPr>
        <p:spPr>
          <a:xfrm>
            <a:off x="5268233" y="1064121"/>
            <a:ext cx="1512000" cy="100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LIONS </a:t>
            </a:r>
            <a:r>
              <a:rPr lang="it-IT" sz="1600" b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CLUB</a:t>
            </a:r>
            <a:br>
              <a:rPr lang="it-IT" sz="1600" b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</a:br>
            <a:r>
              <a:rPr lang="it-IT" sz="1600" b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Corleone</a:t>
            </a:r>
          </a:p>
          <a:p>
            <a:pPr algn="ctr"/>
            <a:r>
              <a:rPr lang="it-IT" sz="1400" b="1" i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Presidente</a:t>
            </a:r>
            <a:br>
              <a:rPr lang="it-IT" sz="1400" b="1" i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</a:br>
            <a:r>
              <a:rPr lang="it-IT" sz="1400" b="1" i="1" dirty="0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Irene </a:t>
            </a:r>
            <a:r>
              <a:rPr lang="it-IT" sz="1400" b="1" i="1" dirty="0" err="1" smtClean="0">
                <a:solidFill>
                  <a:srgbClr val="00338D"/>
                </a:solidFill>
                <a:latin typeface="Times New Roman" panose="02020603050405020304" pitchFamily="18" charset="0"/>
                <a:ea typeface="Helvetica Neue" panose="02000503000000020004" pitchFamily="2" charset="0"/>
                <a:cs typeface="Times New Roman" panose="02020603050405020304" pitchFamily="18" charset="0"/>
              </a:rPr>
              <a:t>Milone</a:t>
            </a:r>
            <a:endParaRPr lang="it-IT" sz="1400" b="1" i="1" dirty="0" smtClean="0">
              <a:solidFill>
                <a:srgbClr val="00338D"/>
              </a:solidFill>
              <a:latin typeface="Times New Roman" panose="02020603050405020304" pitchFamily="18" charset="0"/>
              <a:ea typeface="Helvetica Neue" panose="02000503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="" xmlns:a16="http://schemas.microsoft.com/office/drawing/2014/main" id="{2EE90A13-24FF-09F6-559C-91D7F69899CD}"/>
              </a:ext>
            </a:extLst>
          </p:cNvPr>
          <p:cNvSpPr txBox="1"/>
          <p:nvPr/>
        </p:nvSpPr>
        <p:spPr>
          <a:xfrm>
            <a:off x="0" y="10360665"/>
            <a:ext cx="601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i="1" dirty="0">
                <a:solidFill>
                  <a:srgbClr val="E12430"/>
                </a:solidFill>
                <a:effectLst>
                  <a:outerShdw dist="25400" dir="2400000" algn="tl">
                    <a:srgbClr val="000000">
                      <a:alpha val="61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AREA SALUTE </a:t>
            </a:r>
            <a:r>
              <a:rPr lang="it-IT" sz="1800" b="1" i="1" dirty="0">
                <a:solidFill>
                  <a:schemeClr val="bg1"/>
                </a:solidFill>
                <a:effectLst>
                  <a:outerShdw dist="25400" dir="2400000" algn="tl">
                    <a:srgbClr val="000000">
                      <a:alpha val="61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Alimentazione: dalla normalità ai suoi disturbi   </a:t>
            </a:r>
            <a:endParaRPr lang="it-IT" sz="1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Immagine 23" descr="Immagine che contiene simbolo, Elementi grafici, clipart, cartone animato&#10;&#10;Descrizione generata automaticamente">
            <a:extLst>
              <a:ext uri="{FF2B5EF4-FFF2-40B4-BE49-F238E27FC236}">
                <a16:creationId xmlns="" xmlns:a16="http://schemas.microsoft.com/office/drawing/2014/main" id="{3C42A838-EFCF-401B-4478-DC5CF2109E74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5062"/>
            <a:ext cx="684000" cy="546243"/>
          </a:xfrm>
          <a:prstGeom prst="rect">
            <a:avLst/>
          </a:prstGeom>
          <a:effectLst>
            <a:outerShdw blurRad="12700" dist="25400" dir="1200000" algn="tl" rotWithShape="0">
              <a:prstClr val="black"/>
            </a:outerShdw>
          </a:effectLst>
        </p:spPr>
      </p:pic>
      <p:grpSp>
        <p:nvGrpSpPr>
          <p:cNvPr id="25" name="Gruppo 24"/>
          <p:cNvGrpSpPr/>
          <p:nvPr/>
        </p:nvGrpSpPr>
        <p:grpSpPr>
          <a:xfrm>
            <a:off x="1331837" y="2613736"/>
            <a:ext cx="4896000" cy="1257366"/>
            <a:chOff x="1331837" y="2345510"/>
            <a:chExt cx="4896000" cy="1257366"/>
          </a:xfrm>
        </p:grpSpPr>
        <p:sp>
          <p:nvSpPr>
            <p:cNvPr id="22" name="CasellaDiTesto 9"/>
            <p:cNvSpPr txBox="1"/>
            <p:nvPr/>
          </p:nvSpPr>
          <p:spPr>
            <a:xfrm>
              <a:off x="1331837" y="3202766"/>
              <a:ext cx="489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2000" b="1" i="1" dirty="0" smtClean="0">
                  <a:solidFill>
                    <a:srgbClr val="00338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Dirigente </a:t>
              </a:r>
              <a:r>
                <a:rPr lang="it-IT" sz="2000" b="1" i="1" dirty="0" smtClean="0">
                  <a:solidFill>
                    <a:srgbClr val="00338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Scolastico  Prof.ssa  </a:t>
              </a:r>
              <a:r>
                <a:rPr lang="it-IT" sz="2000" b="1" i="1" dirty="0" smtClean="0">
                  <a:solidFill>
                    <a:srgbClr val="00338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Elisa </a:t>
              </a:r>
              <a:r>
                <a:rPr lang="it-IT" sz="2000" b="1" i="1" dirty="0" err="1" smtClean="0">
                  <a:solidFill>
                    <a:srgbClr val="00338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Inglima</a:t>
              </a:r>
              <a:endParaRPr lang="it-IT" sz="2000" b="1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CasellaDiTesto 5">
              <a:extLst>
                <a:ext uri="{FF2B5EF4-FFF2-40B4-BE49-F238E27FC236}">
                  <a16:creationId xmlns:lc="http://schemas.openxmlformats.org/drawingml/2006/lockedCanvas" xmlns="" xmlns:a16="http://schemas.microsoft.com/office/drawing/2014/main" id="{F5A8D37E-3494-7884-31E4-3C0C0D491AFB}"/>
                </a:ext>
              </a:extLst>
            </p:cNvPr>
            <p:cNvSpPr txBox="1"/>
            <p:nvPr/>
          </p:nvSpPr>
          <p:spPr>
            <a:xfrm>
              <a:off x="1583837" y="2345510"/>
              <a:ext cx="4392000" cy="83099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it-IT" sz="2400" b="1" dirty="0" smtClean="0">
                  <a:solidFill>
                    <a:srgbClr val="00338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Incontro con gli alunni dell’ICS “Giuseppe Vasi” – Corleone</a:t>
              </a: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xmlns="" id="{55179BF3-0922-9DB8-3EE0-13AF2D8528E8}"/>
              </a:ext>
            </a:extLst>
          </p:cNvPr>
          <p:cNvSpPr txBox="1"/>
          <p:nvPr/>
        </p:nvSpPr>
        <p:spPr>
          <a:xfrm>
            <a:off x="4283675" y="4472131"/>
            <a:ext cx="2016000" cy="461665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338D"/>
                </a:solidFill>
                <a:latin typeface="Times New Roman" pitchFamily="18" charset="0"/>
                <a:ea typeface="Roboto Bold Italics" charset="0"/>
                <a:cs typeface="Times New Roman" pitchFamily="18" charset="0"/>
              </a:rPr>
              <a:t>RELAZIONI</a:t>
            </a:r>
            <a:endParaRPr lang="it-IT" sz="2400" b="1" dirty="0">
              <a:solidFill>
                <a:srgbClr val="00338D"/>
              </a:solidFill>
              <a:latin typeface="Times New Roman" pitchFamily="18" charset="0"/>
              <a:ea typeface="Roboto Bold Italics" charset="0"/>
              <a:cs typeface="Times New Roman" pitchFamily="18" charset="0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xmlns="" id="{55179BF3-0922-9DB8-3EE0-13AF2D8528E8}"/>
              </a:ext>
            </a:extLst>
          </p:cNvPr>
          <p:cNvSpPr txBox="1"/>
          <p:nvPr/>
        </p:nvSpPr>
        <p:spPr>
          <a:xfrm>
            <a:off x="3023675" y="6988980"/>
            <a:ext cx="4536000" cy="830997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338D"/>
                </a:solidFill>
                <a:latin typeface="Times New Roman" pitchFamily="18" charset="0"/>
                <a:ea typeface="Roboto Bold Italics" charset="0"/>
                <a:cs typeface="Times New Roman" pitchFamily="18" charset="0"/>
              </a:rPr>
              <a:t>Sprechi alimentari e sostenibilità – come fare la differenza</a:t>
            </a:r>
            <a:endParaRPr lang="it-IT" sz="2400" b="1" dirty="0">
              <a:solidFill>
                <a:srgbClr val="00338D"/>
              </a:solidFill>
              <a:latin typeface="Times New Roman" pitchFamily="18" charset="0"/>
              <a:ea typeface="Roboto Bold Italics" charset="0"/>
              <a:cs typeface="Times New Roman" pitchFamily="18" charset="0"/>
            </a:endParaRPr>
          </a:p>
        </p:txBody>
      </p:sp>
      <p:sp>
        <p:nvSpPr>
          <p:cNvPr id="38" name="CasellaDiTesto 5">
            <a:extLst>
              <a:ext uri="{FF2B5EF4-FFF2-40B4-BE49-F238E27FC236}">
                <a16:creationId xmlns:lc="http://schemas.openxmlformats.org/drawingml/2006/lockedCanvas" xmlns="" xmlns:a16="http://schemas.microsoft.com/office/drawing/2014/main" id="{F5A8D37E-3494-7884-31E4-3C0C0D491AFB}"/>
              </a:ext>
            </a:extLst>
          </p:cNvPr>
          <p:cNvSpPr txBox="1"/>
          <p:nvPr/>
        </p:nvSpPr>
        <p:spPr>
          <a:xfrm>
            <a:off x="3779675" y="7822517"/>
            <a:ext cx="3024000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b="1" i="1" dirty="0" smtClean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Dott.ssa Ilenia </a:t>
            </a:r>
            <a:r>
              <a:rPr lang="it-IT" sz="2400" b="1" i="1" dirty="0" err="1" smtClean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Scalisi</a:t>
            </a:r>
            <a:endParaRPr lang="it-IT" sz="2400" b="1" i="1" dirty="0">
              <a:solidFill>
                <a:srgbClr val="0033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asellaDiTesto 5">
            <a:extLst>
              <a:ext uri="{FF2B5EF4-FFF2-40B4-BE49-F238E27FC236}">
                <a16:creationId xmlns:lc="http://schemas.openxmlformats.org/drawingml/2006/lockedCanvas" xmlns="" xmlns:a16="http://schemas.microsoft.com/office/drawing/2014/main" id="{F5A8D37E-3494-7884-31E4-3C0C0D491AFB}"/>
              </a:ext>
            </a:extLst>
          </p:cNvPr>
          <p:cNvSpPr txBox="1"/>
          <p:nvPr/>
        </p:nvSpPr>
        <p:spPr>
          <a:xfrm>
            <a:off x="3383675" y="8303382"/>
            <a:ext cx="3816000" cy="4001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b="1" i="1" dirty="0" smtClean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Presidente Legambiente Corleone</a:t>
            </a:r>
            <a:endParaRPr lang="it-IT" sz="2000" b="1" i="1" dirty="0">
              <a:solidFill>
                <a:srgbClr val="0033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Immagine 17" descr="Logo Legambiente.jpg"/>
          <p:cNvPicPr>
            <a:picLocks noChangeAspect="1"/>
          </p:cNvPicPr>
          <p:nvPr/>
        </p:nvPicPr>
        <p:blipFill>
          <a:blip r:embed="rId7"/>
          <a:srcRect t="7500" b="6249"/>
          <a:stretch>
            <a:fillRect/>
          </a:stretch>
        </p:blipFill>
        <p:spPr>
          <a:xfrm>
            <a:off x="3195495" y="1059626"/>
            <a:ext cx="1168685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9394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63</Words>
  <Application>Microsoft Office PowerPoint</Application>
  <PresentationFormat>Personalizzato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dell</dc:creator>
  <cp:lastModifiedBy>Maurizio La Guardia</cp:lastModifiedBy>
  <cp:revision>53</cp:revision>
  <dcterms:created xsi:type="dcterms:W3CDTF">2021-07-13T15:14:55Z</dcterms:created>
  <dcterms:modified xsi:type="dcterms:W3CDTF">2025-03-01T16:53:03Z</dcterms:modified>
</cp:coreProperties>
</file>